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58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3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AAA76-AA16-488A-8F98-65DE462A056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6E15A-BD0A-4D54-94D2-F716C2675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0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AFE4351-E3AC-48EE-A61F-A423442F9902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60A6799-7CF2-414F-96D8-C07BE0B2BC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s.duke.edu/csed/alice/aliceInSchools/workshop08/tutorialTopics/Lists/lists.pp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2"/>
              </a:rPr>
              <a:t>Lists Tutorial</a:t>
            </a: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By Deborah Nelson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Duke University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Professor Susan Rodger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July 13, 2008</a:t>
            </a:r>
          </a:p>
        </p:txBody>
      </p:sp>
      <p:pic>
        <p:nvPicPr>
          <p:cNvPr id="2052" name="Picture 3" descr="capture0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70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61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Loading the World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Open a new world, with any template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Save it in a directory that you can find again,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After you have opened the file go into the "Layout" mode by clicking on the green button </a:t>
            </a:r>
            <a:r>
              <a:rPr lang="en-US" dirty="0" smtClean="0">
                <a:solidFill>
                  <a:srgbClr val="FF0000"/>
                </a:solidFill>
              </a:rPr>
              <a:t>Add Objects </a:t>
            </a:r>
            <a:r>
              <a:rPr lang="en-US" dirty="0" smtClean="0"/>
              <a:t>(toward the middle of screen)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Click </a:t>
            </a:r>
            <a:r>
              <a:rPr lang="en-US" dirty="0" smtClean="0">
                <a:solidFill>
                  <a:srgbClr val="FF0000"/>
                </a:solidFill>
              </a:rPr>
              <a:t>more controls</a:t>
            </a:r>
            <a:r>
              <a:rPr lang="en-US" dirty="0" smtClean="0"/>
              <a:t>. Click </a:t>
            </a:r>
            <a:r>
              <a:rPr lang="en-US" dirty="0" smtClean="0">
                <a:solidFill>
                  <a:srgbClr val="FF0000"/>
                </a:solidFill>
              </a:rPr>
              <a:t>drop a dummy at the camera</a:t>
            </a:r>
            <a:r>
              <a:rPr lang="en-US" dirty="0" smtClean="0"/>
              <a:t>. Rename the dummy '</a:t>
            </a:r>
            <a:r>
              <a:rPr lang="en-US" dirty="0" err="1" smtClean="0"/>
              <a:t>originalPosition</a:t>
            </a:r>
            <a:r>
              <a:rPr lang="en-US" dirty="0" smtClean="0"/>
              <a:t>.' To leave the layout mode, click </a:t>
            </a:r>
            <a:r>
              <a:rPr lang="en-US" dirty="0" smtClean="0">
                <a:solidFill>
                  <a:srgbClr val="FF0000"/>
                </a:solidFill>
              </a:rPr>
              <a:t>done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32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Adding the Objects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Go to the gallery and add four </a:t>
            </a:r>
            <a:r>
              <a:rPr lang="en-US" smtClean="0">
                <a:solidFill>
                  <a:srgbClr val="FF0000"/>
                </a:solidFill>
              </a:rPr>
              <a:t>evilNinjas</a:t>
            </a:r>
            <a:r>
              <a:rPr lang="en-US" smtClean="0"/>
              <a:t> to your world (from the People folder)</a:t>
            </a:r>
          </a:p>
          <a:p>
            <a:pPr eaLnBrk="1" hangingPunct="1"/>
            <a:r>
              <a:rPr lang="en-US" smtClean="0"/>
              <a:t>Add two other people to your world</a:t>
            </a:r>
          </a:p>
          <a:p>
            <a:pPr eaLnBrk="1" hangingPunct="1">
              <a:buFont typeface="Wingdings" charset="2"/>
              <a:buChar char="Ø"/>
            </a:pPr>
            <a:r>
              <a:rPr lang="en-US" smtClean="0"/>
              <a:t>I’ve added the </a:t>
            </a:r>
            <a:r>
              <a:rPr lang="en-US" smtClean="0">
                <a:solidFill>
                  <a:srgbClr val="FF0000"/>
                </a:solidFill>
              </a:rPr>
              <a:t>scientist-man</a:t>
            </a:r>
            <a:r>
              <a:rPr lang="en-US" smtClean="0"/>
              <a:t> and </a:t>
            </a:r>
            <a:r>
              <a:rPr lang="en-US" smtClean="0">
                <a:solidFill>
                  <a:srgbClr val="FF0000"/>
                </a:solidFill>
              </a:rPr>
              <a:t>scientist-woman</a:t>
            </a:r>
          </a:p>
          <a:p>
            <a:pPr eaLnBrk="1" hangingPunct="1"/>
            <a:endParaRPr lang="en-US" smtClean="0"/>
          </a:p>
        </p:txBody>
      </p:sp>
      <p:sp>
        <p:nvSpPr>
          <p:cNvPr id="4100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endParaRPr lang="en-US" smtClean="0"/>
          </a:p>
        </p:txBody>
      </p:sp>
      <p:pic>
        <p:nvPicPr>
          <p:cNvPr id="4101" name="Picture 3" descr="addObjects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0"/>
            <a:ext cx="47132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24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 1: Making a List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will use a list to make all four of the ninjas jump up and down together and then kick and spin one at a time</a:t>
            </a:r>
          </a:p>
          <a:p>
            <a:pPr eaLnBrk="1" hangingPunct="1"/>
            <a:r>
              <a:rPr lang="en-US" smtClean="0"/>
              <a:t>Click on the world in the object tree and on the </a:t>
            </a:r>
            <a:r>
              <a:rPr lang="en-US" smtClean="0">
                <a:solidFill>
                  <a:srgbClr val="FF0000"/>
                </a:solidFill>
              </a:rPr>
              <a:t>properties</a:t>
            </a:r>
            <a:r>
              <a:rPr lang="en-US" smtClean="0"/>
              <a:t> tab</a:t>
            </a:r>
          </a:p>
          <a:p>
            <a:pPr eaLnBrk="1" hangingPunct="1"/>
            <a:r>
              <a:rPr lang="en-US" smtClean="0"/>
              <a:t>Click </a:t>
            </a:r>
            <a:r>
              <a:rPr lang="en-US" smtClean="0">
                <a:solidFill>
                  <a:srgbClr val="FF0000"/>
                </a:solidFill>
              </a:rPr>
              <a:t>create new variable</a:t>
            </a:r>
          </a:p>
          <a:p>
            <a:pPr eaLnBrk="1" hangingPunct="1"/>
            <a:r>
              <a:rPr lang="en-US" smtClean="0"/>
              <a:t>Name it ‘characters’</a:t>
            </a:r>
          </a:p>
          <a:p>
            <a:pPr eaLnBrk="1" hangingPunct="1">
              <a:buFont typeface="Wingdings" charset="2"/>
              <a:buChar char="Ø"/>
            </a:pPr>
            <a:r>
              <a:rPr lang="en-US" smtClean="0"/>
              <a:t>See the screenshot on the next slide for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120587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3" descr="createList_2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0"/>
            <a:ext cx="7308850" cy="6858000"/>
          </a:xfrm>
        </p:spPr>
      </p:pic>
    </p:spTree>
    <p:extLst>
      <p:ext uri="{BB962C8B-B14F-4D97-AF65-F5344CB8AC3E}">
        <p14:creationId xmlns:p14="http://schemas.microsoft.com/office/powerpoint/2010/main" val="113046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Making a list (cont 1)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Select </a:t>
            </a:r>
            <a:r>
              <a:rPr lang="en-US" dirty="0" smtClean="0">
                <a:solidFill>
                  <a:srgbClr val="FF0000"/>
                </a:solidFill>
              </a:rPr>
              <a:t>“object”</a:t>
            </a:r>
            <a:r>
              <a:rPr lang="en-US" dirty="0" smtClean="0"/>
              <a:t> as the type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Check the box</a:t>
            </a:r>
            <a:r>
              <a:rPr lang="en-US" dirty="0" smtClean="0">
                <a:solidFill>
                  <a:srgbClr val="FF0000"/>
                </a:solidFill>
              </a:rPr>
              <a:t> “make a List”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Click the </a:t>
            </a:r>
            <a:r>
              <a:rPr lang="en-US" dirty="0" smtClean="0">
                <a:solidFill>
                  <a:srgbClr val="FF0000"/>
                </a:solidFill>
              </a:rPr>
              <a:t>“new item” </a:t>
            </a:r>
            <a:r>
              <a:rPr lang="en-US" dirty="0" smtClean="0"/>
              <a:t>button four times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item0 select </a:t>
            </a:r>
            <a:r>
              <a:rPr lang="en-US" dirty="0" err="1" smtClean="0"/>
              <a:t>evilNinja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item1 select evilNinja2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item2 select evilNinja3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item3 select evilNinja4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See the screenshot on the next slide for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31362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reateList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272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17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Making a List cont(2)</a:t>
            </a:r>
          </a:p>
        </p:txBody>
      </p:sp>
      <p:sp>
        <p:nvSpPr>
          <p:cNvPr id="9219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Now, there is a </a:t>
            </a:r>
            <a:r>
              <a:rPr lang="en-US" smtClean="0">
                <a:solidFill>
                  <a:srgbClr val="FF0000"/>
                </a:solidFill>
              </a:rPr>
              <a:t>“characters”</a:t>
            </a:r>
            <a:r>
              <a:rPr lang="en-US" smtClean="0"/>
              <a:t> list variable at the top of the world </a:t>
            </a:r>
            <a:r>
              <a:rPr lang="en-US" smtClean="0">
                <a:solidFill>
                  <a:srgbClr val="FF0000"/>
                </a:solidFill>
              </a:rPr>
              <a:t>“properties”</a:t>
            </a:r>
            <a:r>
              <a:rPr lang="en-US" smtClean="0"/>
              <a:t> tab</a:t>
            </a:r>
          </a:p>
        </p:txBody>
      </p:sp>
      <p:pic>
        <p:nvPicPr>
          <p:cNvPr id="9220" name="Content Placeholder 10" descr="createList_4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981200"/>
            <a:ext cx="3352800" cy="1811338"/>
          </a:xfrm>
        </p:spPr>
      </p:pic>
    </p:spTree>
    <p:extLst>
      <p:ext uri="{BB962C8B-B14F-4D97-AF65-F5344CB8AC3E}">
        <p14:creationId xmlns:p14="http://schemas.microsoft.com/office/powerpoint/2010/main" val="14697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 2: Writing the method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 </a:t>
            </a:r>
            <a:r>
              <a:rPr lang="en-US" smtClean="0">
                <a:solidFill>
                  <a:srgbClr val="FF0000"/>
                </a:solidFill>
              </a:rPr>
              <a:t>“for all together” </a:t>
            </a:r>
            <a:r>
              <a:rPr lang="en-US" smtClean="0"/>
              <a:t>into </a:t>
            </a:r>
            <a:r>
              <a:rPr lang="en-US" smtClean="0">
                <a:solidFill>
                  <a:srgbClr val="FF0000"/>
                </a:solidFill>
              </a:rPr>
              <a:t>“world.my first method”</a:t>
            </a:r>
          </a:p>
        </p:txBody>
      </p:sp>
      <p:pic>
        <p:nvPicPr>
          <p:cNvPr id="10244" name="Content Placeholder 7" descr="writeMethod_5.pn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667000"/>
            <a:ext cx="7239000" cy="3900488"/>
          </a:xfrm>
        </p:spPr>
      </p:pic>
    </p:spTree>
    <p:extLst>
      <p:ext uri="{BB962C8B-B14F-4D97-AF65-F5344CB8AC3E}">
        <p14:creationId xmlns:p14="http://schemas.microsoft.com/office/powerpoint/2010/main" val="31581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Writing the method (</a:t>
            </a:r>
            <a:r>
              <a:rPr lang="en-US" dirty="0" err="1" smtClean="0"/>
              <a:t>cont</a:t>
            </a:r>
            <a:r>
              <a:rPr lang="en-US" dirty="0" smtClean="0"/>
              <a:t> 1)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In the drop down menu, select </a:t>
            </a:r>
            <a:r>
              <a:rPr lang="en-US" dirty="0" smtClean="0">
                <a:solidFill>
                  <a:srgbClr val="FF0000"/>
                </a:solidFill>
              </a:rPr>
              <a:t>“expressions”</a:t>
            </a:r>
            <a:r>
              <a:rPr lang="en-US" dirty="0" smtClean="0"/>
              <a:t>, then select the list </a:t>
            </a:r>
            <a:r>
              <a:rPr lang="en-US" dirty="0" err="1" smtClean="0"/>
              <a:t>world.characters</a:t>
            </a:r>
            <a:endParaRPr lang="en-US" dirty="0" smtClean="0"/>
          </a:p>
          <a:p>
            <a:pPr eaLnBrk="1" hangingPunct="1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“For all together” </a:t>
            </a:r>
            <a:r>
              <a:rPr lang="en-US" dirty="0" smtClean="0"/>
              <a:t>means that all of the items in the list will perform the instructions at the same time.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1268" name="Content Placeholder 4" descr="writeMethod_6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133600"/>
            <a:ext cx="4054475" cy="2286000"/>
          </a:xfrm>
        </p:spPr>
      </p:pic>
    </p:spTree>
    <p:extLst>
      <p:ext uri="{BB962C8B-B14F-4D97-AF65-F5344CB8AC3E}">
        <p14:creationId xmlns:p14="http://schemas.microsoft.com/office/powerpoint/2010/main" val="15354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1: For all together</a:t>
            </a:r>
          </a:p>
        </p:txBody>
      </p:sp>
      <p:sp>
        <p:nvSpPr>
          <p:cNvPr id="12291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</a:p>
          <a:p>
            <a:pPr eaLnBrk="1" hangingPunct="1"/>
            <a:r>
              <a:rPr lang="en-US" dirty="0" smtClean="0"/>
              <a:t>And drag it on top of the </a:t>
            </a:r>
            <a:r>
              <a:rPr lang="en-US" dirty="0" smtClean="0">
                <a:solidFill>
                  <a:srgbClr val="FF0000"/>
                </a:solidFill>
              </a:rPr>
              <a:t>“Do nothing”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2292" name="Picture 10" descr="forAllTogether_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67865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all together (cont 1)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In the drop down menu, select </a:t>
            </a:r>
            <a:r>
              <a:rPr lang="en-US" dirty="0" smtClean="0">
                <a:solidFill>
                  <a:srgbClr val="FF0000"/>
                </a:solidFill>
              </a:rPr>
              <a:t>“turn to face” </a:t>
            </a:r>
            <a:r>
              <a:rPr lang="en-US" dirty="0" smtClean="0"/>
              <a:t>and then select </a:t>
            </a:r>
            <a:r>
              <a:rPr lang="en-US" dirty="0" smtClean="0">
                <a:solidFill>
                  <a:srgbClr val="FF0000"/>
                </a:solidFill>
              </a:rPr>
              <a:t>“camera”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“more"</a:t>
            </a:r>
            <a:r>
              <a:rPr lang="en-US" dirty="0" smtClean="0"/>
              <a:t> to change the duration to 0.25</a:t>
            </a:r>
          </a:p>
          <a:p>
            <a:pPr eaLnBrk="1" hangingPunct="1"/>
            <a:r>
              <a:rPr lang="en-US" dirty="0" smtClean="0"/>
              <a:t>Drag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again and select the </a:t>
            </a:r>
            <a:r>
              <a:rPr lang="en-US" dirty="0" smtClean="0">
                <a:solidFill>
                  <a:srgbClr val="FF0000"/>
                </a:solidFill>
              </a:rPr>
              <a:t>“move”</a:t>
            </a:r>
            <a:r>
              <a:rPr lang="en-US" dirty="0" smtClean="0"/>
              <a:t> up and </a:t>
            </a:r>
            <a:r>
              <a:rPr lang="en-US" dirty="0" smtClean="0">
                <a:solidFill>
                  <a:srgbClr val="FF0000"/>
                </a:solidFill>
              </a:rPr>
              <a:t>“move”</a:t>
            </a:r>
            <a:r>
              <a:rPr lang="en-US" dirty="0" smtClean="0"/>
              <a:t> down instructions. 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Play</a:t>
            </a:r>
            <a:r>
              <a:rPr lang="en-US" dirty="0" smtClean="0"/>
              <a:t> your world. Your method should look like this: </a:t>
            </a:r>
          </a:p>
        </p:txBody>
      </p:sp>
      <p:pic>
        <p:nvPicPr>
          <p:cNvPr id="13316" name="Picture 7" descr="forAllTogether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00600"/>
            <a:ext cx="86868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80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2: For all in order</a:t>
            </a:r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Now drag </a:t>
            </a:r>
            <a:r>
              <a:rPr lang="en-US" dirty="0" smtClean="0">
                <a:solidFill>
                  <a:srgbClr val="FF0000"/>
                </a:solidFill>
              </a:rPr>
              <a:t>“for all in order” </a:t>
            </a:r>
            <a:r>
              <a:rPr lang="en-US" dirty="0" smtClean="0"/>
              <a:t>underneath the </a:t>
            </a:r>
            <a:r>
              <a:rPr lang="en-US" dirty="0" smtClean="0">
                <a:solidFill>
                  <a:srgbClr val="FF0000"/>
                </a:solidFill>
              </a:rPr>
              <a:t>“for all together” </a:t>
            </a:r>
            <a:r>
              <a:rPr lang="en-US" dirty="0" smtClean="0"/>
              <a:t>and select </a:t>
            </a:r>
            <a:r>
              <a:rPr lang="en-US" dirty="0" smtClean="0">
                <a:solidFill>
                  <a:srgbClr val="FF0000"/>
                </a:solidFill>
              </a:rPr>
              <a:t>“expressions”</a:t>
            </a:r>
            <a:r>
              <a:rPr lang="en-US" dirty="0" smtClean="0"/>
              <a:t>, then </a:t>
            </a:r>
            <a:r>
              <a:rPr lang="en-US" dirty="0" err="1" smtClean="0"/>
              <a:t>world.characters</a:t>
            </a:r>
            <a:endParaRPr lang="en-US" dirty="0" smtClean="0"/>
          </a:p>
        </p:txBody>
      </p:sp>
      <p:pic>
        <p:nvPicPr>
          <p:cNvPr id="14340" name="Picture 6" descr="forAllInOrder_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1150"/>
            <a:ext cx="75438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6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all in order (cont 1)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525963"/>
          </a:xfrm>
        </p:spPr>
        <p:txBody>
          <a:bodyPr/>
          <a:lstStyle/>
          <a:p>
            <a:pPr eaLnBrk="1" hangingPunct="1">
              <a:buFont typeface="Wingdings" charset="2"/>
              <a:buChar char="Ø"/>
            </a:pPr>
            <a:r>
              <a:rPr lang="en-US" dirty="0" smtClean="0"/>
              <a:t>For all in order means the ninjas will perform all of the instructions, one right after the other (in the order that they were added to the list)</a:t>
            </a:r>
          </a:p>
          <a:p>
            <a:pPr eaLnBrk="1" hangingPunct="1"/>
            <a:r>
              <a:rPr lang="en-US" dirty="0" smtClean="0"/>
              <a:t>We want the ninjas to each turn their left leg and spin one at a time.</a:t>
            </a:r>
          </a:p>
          <a:p>
            <a:pPr eaLnBrk="1" hangingPunct="1"/>
            <a:r>
              <a:rPr lang="en-US" dirty="0" smtClean="0"/>
              <a:t>However,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does not have any parts</a:t>
            </a:r>
          </a:p>
          <a:p>
            <a:pPr eaLnBrk="1" hangingPunct="1"/>
            <a:r>
              <a:rPr lang="en-US" dirty="0" smtClean="0"/>
              <a:t>We will have to use a class level built in function to turn only a part of the object.</a:t>
            </a:r>
          </a:p>
        </p:txBody>
      </p:sp>
    </p:spTree>
    <p:extLst>
      <p:ext uri="{BB962C8B-B14F-4D97-AF65-F5344CB8AC3E}">
        <p14:creationId xmlns:p14="http://schemas.microsoft.com/office/powerpoint/2010/main" val="27159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all in order (cont 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First, drag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into the </a:t>
            </a:r>
            <a:r>
              <a:rPr lang="en-US" dirty="0" smtClean="0">
                <a:solidFill>
                  <a:srgbClr val="FF0000"/>
                </a:solidFill>
              </a:rPr>
              <a:t>“for all in order”</a:t>
            </a:r>
            <a:r>
              <a:rPr lang="en-US" dirty="0" smtClean="0"/>
              <a:t> and select </a:t>
            </a:r>
            <a:r>
              <a:rPr lang="en-US" dirty="0" smtClean="0">
                <a:solidFill>
                  <a:srgbClr val="FF0000"/>
                </a:solidFill>
              </a:rPr>
              <a:t>“turn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backward”</a:t>
            </a:r>
            <a:r>
              <a:rPr lang="en-US" dirty="0" smtClean="0"/>
              <a:t> 1/4</a:t>
            </a:r>
          </a:p>
          <a:p>
            <a:pPr eaLnBrk="1" hangingPunct="1"/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evilNinja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in the object tree. </a:t>
            </a:r>
          </a:p>
          <a:p>
            <a:pPr eaLnBrk="1" hangingPunct="1"/>
            <a:r>
              <a:rPr lang="en-US" dirty="0" smtClean="0"/>
              <a:t>Select the </a:t>
            </a:r>
            <a:r>
              <a:rPr lang="en-US" dirty="0" smtClean="0">
                <a:solidFill>
                  <a:srgbClr val="FF0000"/>
                </a:solidFill>
              </a:rPr>
              <a:t>“functions”</a:t>
            </a:r>
            <a:r>
              <a:rPr lang="en-US" dirty="0" smtClean="0"/>
              <a:t> tab and scroll down to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evilNinja’s</a:t>
            </a:r>
            <a:r>
              <a:rPr lang="en-US" dirty="0" smtClean="0">
                <a:solidFill>
                  <a:srgbClr val="FF0000"/>
                </a:solidFill>
              </a:rPr>
              <a:t> part named key”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844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Step 3: Object part named key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Drag that function on top of the </a:t>
            </a:r>
            <a:r>
              <a:rPr lang="en-US" smtClean="0">
                <a:solidFill>
                  <a:srgbClr val="FF0000"/>
                </a:solidFill>
              </a:rPr>
              <a:t>item_from_character</a:t>
            </a:r>
            <a:r>
              <a:rPr lang="en-US" smtClean="0"/>
              <a:t> in your instruction</a:t>
            </a:r>
          </a:p>
          <a:p>
            <a:pPr eaLnBrk="1" hangingPunct="1"/>
            <a:endParaRPr lang="en-US" smtClean="0"/>
          </a:p>
        </p:txBody>
      </p:sp>
      <p:pic>
        <p:nvPicPr>
          <p:cNvPr id="17412" name="Content Placeholder 3" descr="forAllInOrder_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88392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37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Object part named key (cont 1)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rabicParenR"/>
            </a:pPr>
            <a:r>
              <a:rPr lang="en-US" dirty="0" smtClean="0"/>
              <a:t>In the object tree, expand the + beside </a:t>
            </a:r>
            <a:r>
              <a:rPr lang="en-US" dirty="0" err="1" smtClean="0"/>
              <a:t>evilNinja</a:t>
            </a:r>
            <a:r>
              <a:rPr lang="en-US" dirty="0" smtClean="0"/>
              <a:t> to see that it’s body part is named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leftLeg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</a:p>
          <a:p>
            <a:pPr marL="514350" indent="-514350" eaLnBrk="1" hangingPunct="1">
              <a:buFont typeface="Arial" charset="0"/>
              <a:buAutoNum type="arabicParenR"/>
            </a:pPr>
            <a:r>
              <a:rPr lang="en-US" dirty="0" smtClean="0"/>
              <a:t>In the turn backward instruction, click on the box and type </a:t>
            </a:r>
            <a:r>
              <a:rPr lang="en-US" dirty="0" err="1" smtClean="0"/>
              <a:t>leftLeg</a:t>
            </a:r>
            <a:r>
              <a:rPr lang="en-US" dirty="0" smtClean="0"/>
              <a:t> with the same capitalization and spacing as it appears in the object tree – no spacing, the second L must be capitalized</a:t>
            </a:r>
          </a:p>
          <a:p>
            <a:pPr marL="514350" indent="-514350" eaLnBrk="1" hangingPunct="1">
              <a:buFont typeface="Wingdings" charset="2"/>
              <a:buChar char="Ø"/>
            </a:pPr>
            <a:r>
              <a:rPr lang="en-US" dirty="0" smtClean="0"/>
              <a:t>See the screenshot on the next slide for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332511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Object part named key (cont 3)</a:t>
            </a:r>
          </a:p>
        </p:txBody>
      </p:sp>
      <p:pic>
        <p:nvPicPr>
          <p:cNvPr id="19459" name="Content Placeholder 3" descr="forAllInOrder_1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2400" y="1600200"/>
            <a:ext cx="8458200" cy="4955977"/>
          </a:xfrm>
        </p:spPr>
      </p:pic>
    </p:spTree>
    <p:extLst>
      <p:ext uri="{BB962C8B-B14F-4D97-AF65-F5344CB8AC3E}">
        <p14:creationId xmlns:p14="http://schemas.microsoft.com/office/powerpoint/2010/main" val="406389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all in order (cont 1)</a:t>
            </a:r>
          </a:p>
        </p:txBody>
      </p:sp>
      <p:sp>
        <p:nvSpPr>
          <p:cNvPr id="2048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</a:t>
            </a:r>
            <a:r>
              <a:rPr lang="en-US" smtClean="0">
                <a:solidFill>
                  <a:srgbClr val="FF0000"/>
                </a:solidFill>
              </a:rPr>
              <a:t> “item_from_characters” </a:t>
            </a:r>
            <a:r>
              <a:rPr lang="en-US" smtClean="0"/>
              <a:t>on top of </a:t>
            </a:r>
            <a:r>
              <a:rPr lang="en-US" smtClean="0">
                <a:solidFill>
                  <a:srgbClr val="FF0000"/>
                </a:solidFill>
              </a:rPr>
              <a:t>evilNinja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Drag </a:t>
            </a:r>
            <a:r>
              <a:rPr lang="en-US" smtClean="0">
                <a:solidFill>
                  <a:srgbClr val="FF0000"/>
                </a:solidFill>
              </a:rPr>
              <a:t>“item_from_characters”</a:t>
            </a:r>
            <a:r>
              <a:rPr lang="en-US" smtClean="0"/>
              <a:t> into the </a:t>
            </a:r>
            <a:r>
              <a:rPr lang="en-US" smtClean="0">
                <a:solidFill>
                  <a:srgbClr val="FF0000"/>
                </a:solidFill>
              </a:rPr>
              <a:t>“for all in order” </a:t>
            </a:r>
            <a:r>
              <a:rPr lang="en-US" smtClean="0"/>
              <a:t>again and select </a:t>
            </a:r>
            <a:r>
              <a:rPr lang="en-US" smtClean="0">
                <a:solidFill>
                  <a:srgbClr val="FF0000"/>
                </a:solidFill>
              </a:rPr>
              <a:t>“turn right” </a:t>
            </a:r>
            <a:r>
              <a:rPr lang="en-US" smtClean="0"/>
              <a:t>1 revolution</a:t>
            </a:r>
          </a:p>
          <a:p>
            <a:pPr eaLnBrk="1" hangingPunct="1"/>
            <a:endParaRPr lang="en-US" smtClean="0"/>
          </a:p>
        </p:txBody>
      </p:sp>
      <p:pic>
        <p:nvPicPr>
          <p:cNvPr id="20484" name="Picture 7" descr="forAllInOrder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74714"/>
            <a:ext cx="8032750" cy="98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98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 all in order (</a:t>
            </a:r>
            <a:r>
              <a:rPr lang="en-US" dirty="0" err="1" smtClean="0"/>
              <a:t>cont</a:t>
            </a:r>
            <a:r>
              <a:rPr lang="en-US" dirty="0" smtClean="0"/>
              <a:t> 2)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Then drag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again and select </a:t>
            </a:r>
            <a:r>
              <a:rPr lang="en-US" dirty="0" smtClean="0">
                <a:solidFill>
                  <a:srgbClr val="FF0000"/>
                </a:solidFill>
              </a:rPr>
              <a:t>“turn forward” </a:t>
            </a:r>
            <a:r>
              <a:rPr lang="en-US" dirty="0" smtClean="0"/>
              <a:t>¼. Your loop should look like this so far:</a:t>
            </a:r>
          </a:p>
        </p:txBody>
      </p:sp>
      <p:pic>
        <p:nvPicPr>
          <p:cNvPr id="21508" name="Picture 4" descr="forAllInOrder_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2733"/>
            <a:ext cx="9144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5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all in order (cont 3)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That last instruction should be for the </a:t>
            </a:r>
            <a:r>
              <a:rPr lang="en-US" dirty="0" err="1" smtClean="0"/>
              <a:t>leftLeg</a:t>
            </a:r>
            <a:r>
              <a:rPr lang="en-US" dirty="0" smtClean="0"/>
              <a:t> only.</a:t>
            </a:r>
          </a:p>
          <a:p>
            <a:pPr eaLnBrk="1" hangingPunct="1"/>
            <a:r>
              <a:rPr lang="en-US" dirty="0" smtClean="0"/>
              <a:t>So drag the function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evilNinja’s</a:t>
            </a:r>
            <a:r>
              <a:rPr lang="en-US" dirty="0" smtClean="0">
                <a:solidFill>
                  <a:srgbClr val="FF0000"/>
                </a:solidFill>
              </a:rPr>
              <a:t> part named key” </a:t>
            </a:r>
            <a:r>
              <a:rPr lang="en-US" dirty="0" smtClean="0"/>
              <a:t>on top of the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and type in </a:t>
            </a:r>
            <a:r>
              <a:rPr lang="en-US" dirty="0" err="1" smtClean="0">
                <a:solidFill>
                  <a:srgbClr val="FF0000"/>
                </a:solidFill>
              </a:rPr>
              <a:t>leftLeg</a:t>
            </a:r>
            <a:r>
              <a:rPr lang="en-US" dirty="0" smtClean="0"/>
              <a:t> again.</a:t>
            </a:r>
          </a:p>
          <a:p>
            <a:pPr eaLnBrk="1" hangingPunct="1"/>
            <a:r>
              <a:rPr lang="en-US" dirty="0" smtClean="0"/>
              <a:t>Drag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item_from_characters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on top of </a:t>
            </a:r>
            <a:r>
              <a:rPr lang="en-US" dirty="0" err="1" smtClean="0">
                <a:solidFill>
                  <a:srgbClr val="FF0000"/>
                </a:solidFill>
              </a:rPr>
              <a:t>evilNinja</a:t>
            </a:r>
            <a:r>
              <a:rPr lang="en-US" dirty="0" smtClean="0"/>
              <a:t> in the </a:t>
            </a:r>
            <a:r>
              <a:rPr lang="en-US" dirty="0" smtClean="0">
                <a:solidFill>
                  <a:srgbClr val="FF0000"/>
                </a:solidFill>
              </a:rPr>
              <a:t>“part named key”</a:t>
            </a:r>
          </a:p>
        </p:txBody>
      </p:sp>
    </p:spTree>
    <p:extLst>
      <p:ext uri="{BB962C8B-B14F-4D97-AF65-F5344CB8AC3E}">
        <p14:creationId xmlns:p14="http://schemas.microsoft.com/office/powerpoint/2010/main" val="335180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complete method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Here is the complete method. Don’t forget to comment your code</a:t>
            </a:r>
          </a:p>
        </p:txBody>
      </p:sp>
      <p:pic>
        <p:nvPicPr>
          <p:cNvPr id="23556" name="Picture 4" descr="complete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8763000" cy="409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45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Play your world now</a:t>
            </a:r>
          </a:p>
        </p:txBody>
      </p:sp>
      <p:pic>
        <p:nvPicPr>
          <p:cNvPr id="24579" name="Picture 2" descr="capture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 descr="capture0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20040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255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Step 4: Objects with different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So far, our list only has </a:t>
            </a:r>
            <a:r>
              <a:rPr lang="en-US" dirty="0" err="1" smtClean="0"/>
              <a:t>evilNinjas</a:t>
            </a:r>
            <a:r>
              <a:rPr lang="en-US" dirty="0" smtClean="0"/>
              <a:t> in it. Add the other objects to the list: </a:t>
            </a:r>
          </a:p>
          <a:p>
            <a:pPr marL="514350" indent="-514350" eaLnBrk="1" hangingPunct="1">
              <a:buFont typeface="Arial" charset="0"/>
              <a:buAutoNum type="arabicParenR"/>
              <a:defRPr/>
            </a:pPr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world</a:t>
            </a:r>
            <a:r>
              <a:rPr lang="en-US" dirty="0" smtClean="0"/>
              <a:t> in the object tree</a:t>
            </a:r>
          </a:p>
          <a:p>
            <a:pPr marL="514350" indent="-514350" eaLnBrk="1" hangingPunct="1">
              <a:buFont typeface="Arial" charset="0"/>
              <a:buAutoNum type="arabicParenR"/>
              <a:defRPr/>
            </a:pPr>
            <a:r>
              <a:rPr lang="en-US" dirty="0" smtClean="0"/>
              <a:t>Go to the </a:t>
            </a:r>
            <a:r>
              <a:rPr lang="en-US" dirty="0" smtClean="0">
                <a:solidFill>
                  <a:srgbClr val="FF0000"/>
                </a:solidFill>
              </a:rPr>
              <a:t>“properties”</a:t>
            </a:r>
            <a:r>
              <a:rPr lang="en-US" dirty="0" smtClean="0"/>
              <a:t> tab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dirty="0" smtClean="0"/>
              <a:t>and click on the box beside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dirty="0" smtClean="0"/>
              <a:t>characters</a:t>
            </a:r>
          </a:p>
          <a:p>
            <a:pPr marL="514350" indent="-514350" eaLnBrk="1" hangingPunct="1">
              <a:buFont typeface="Arial" charset="0"/>
              <a:buAutoNum type="arabicParenR"/>
              <a:defRPr/>
            </a:pPr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“new item”</a:t>
            </a:r>
            <a:r>
              <a:rPr lang="en-US" dirty="0" smtClean="0"/>
              <a:t> and select the object you want to add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en-US" dirty="0" smtClean="0"/>
              <a:t>See the screenshot on the next slide for an illustration</a:t>
            </a:r>
            <a:endParaRPr lang="en-US" dirty="0"/>
          </a:p>
        </p:txBody>
      </p:sp>
      <p:pic>
        <p:nvPicPr>
          <p:cNvPr id="25604" name="Picture 3" descr="modifyList_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14600"/>
            <a:ext cx="2921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6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6627" name="Content Placeholder 5" descr="addNewObjects_1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8600"/>
            <a:ext cx="8077200" cy="6597650"/>
          </a:xfrm>
        </p:spPr>
      </p:pic>
    </p:spTree>
    <p:extLst>
      <p:ext uri="{BB962C8B-B14F-4D97-AF65-F5344CB8AC3E}">
        <p14:creationId xmlns:p14="http://schemas.microsoft.com/office/powerpoint/2010/main" val="16449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Warning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Play your world.</a:t>
            </a:r>
          </a:p>
          <a:p>
            <a:pPr eaLnBrk="1" hangingPunct="1"/>
            <a:r>
              <a:rPr lang="en-US" dirty="0" smtClean="0"/>
              <a:t>If you did not use the same objects as this demonstration, you may get an error highlighting the </a:t>
            </a:r>
            <a:r>
              <a:rPr lang="en-US" dirty="0" smtClean="0">
                <a:solidFill>
                  <a:srgbClr val="FF0000"/>
                </a:solidFill>
              </a:rPr>
              <a:t>“parts named” </a:t>
            </a:r>
            <a:r>
              <a:rPr lang="en-US" dirty="0" smtClean="0"/>
              <a:t>function.</a:t>
            </a:r>
          </a:p>
          <a:p>
            <a:pPr eaLnBrk="1" hangingPunct="1"/>
            <a:r>
              <a:rPr lang="en-US" dirty="0" smtClean="0"/>
              <a:t>Adding the </a:t>
            </a:r>
            <a:r>
              <a:rPr lang="en-US" dirty="0" smtClean="0">
                <a:solidFill>
                  <a:srgbClr val="FF0000"/>
                </a:solidFill>
              </a:rPr>
              <a:t>scientist-man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scientist-woman</a:t>
            </a:r>
            <a:r>
              <a:rPr lang="en-US" dirty="0" smtClean="0"/>
              <a:t> to the list only works because they both have </a:t>
            </a:r>
            <a:r>
              <a:rPr lang="en-US" dirty="0" err="1" smtClean="0">
                <a:solidFill>
                  <a:srgbClr val="FF0000"/>
                </a:solidFill>
              </a:rPr>
              <a:t>leftLeg</a:t>
            </a:r>
            <a:r>
              <a:rPr lang="en-US" dirty="0" smtClean="0"/>
              <a:t> as the label for one of their body parts</a:t>
            </a:r>
          </a:p>
          <a:p>
            <a:pPr eaLnBrk="1" hangingPunct="1"/>
            <a:r>
              <a:rPr lang="en-US" dirty="0" smtClean="0"/>
              <a:t>If your character does not have a part named </a:t>
            </a:r>
            <a:r>
              <a:rPr lang="en-US" dirty="0" err="1" smtClean="0"/>
              <a:t>leftLeg</a:t>
            </a:r>
            <a:r>
              <a:rPr lang="en-US" dirty="0" smtClean="0"/>
              <a:t> you get the error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855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Fixing the error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/>
              <a:t>For example, I’ve added the </a:t>
            </a:r>
            <a:r>
              <a:rPr lang="en-US" smtClean="0">
                <a:solidFill>
                  <a:srgbClr val="FF0000"/>
                </a:solidFill>
              </a:rPr>
              <a:t>Samurai</a:t>
            </a:r>
            <a:r>
              <a:rPr lang="en-US" smtClean="0"/>
              <a:t> (from the web gallery People folder).</a:t>
            </a:r>
          </a:p>
          <a:p>
            <a:pPr eaLnBrk="1" hangingPunct="1"/>
            <a:r>
              <a:rPr lang="en-US" smtClean="0"/>
              <a:t>When I add him to my list and play the world, I get the following error:</a:t>
            </a:r>
          </a:p>
          <a:p>
            <a:pPr eaLnBrk="1" hangingPunct="1">
              <a:buFont typeface="Wingdings" charset="2"/>
              <a:buChar char="Ø"/>
            </a:pPr>
            <a:r>
              <a:rPr lang="en-US" smtClean="0"/>
              <a:t>Because the Samurai does not have a part named leftLeg</a:t>
            </a:r>
          </a:p>
        </p:txBody>
      </p:sp>
      <p:sp>
        <p:nvSpPr>
          <p:cNvPr id="2867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endParaRPr lang="en-US" dirty="0" smtClean="0"/>
          </a:p>
        </p:txBody>
      </p:sp>
      <p:pic>
        <p:nvPicPr>
          <p:cNvPr id="28677" name="Picture 4" descr="warning_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76400"/>
            <a:ext cx="441960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Fixing the error (cont 1)</a:t>
            </a:r>
          </a:p>
        </p:txBody>
      </p:sp>
      <p:sp>
        <p:nvSpPr>
          <p:cNvPr id="2969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the object tree, click on the + beside </a:t>
            </a:r>
            <a:r>
              <a:rPr lang="en-US" dirty="0" smtClean="0">
                <a:solidFill>
                  <a:srgbClr val="FF0000"/>
                </a:solidFill>
              </a:rPr>
              <a:t>Samurai</a:t>
            </a:r>
          </a:p>
          <a:p>
            <a:pPr eaLnBrk="1" hangingPunct="1"/>
            <a:r>
              <a:rPr lang="en-US" dirty="0" smtClean="0"/>
              <a:t>Double click on the body part named </a:t>
            </a:r>
            <a:r>
              <a:rPr lang="en-US" dirty="0" err="1" smtClean="0">
                <a:solidFill>
                  <a:srgbClr val="FF0000"/>
                </a:solidFill>
              </a:rPr>
              <a:t>Lleg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dirty="0" smtClean="0"/>
              <a:t>Rename it </a:t>
            </a:r>
            <a:r>
              <a:rPr lang="en-US" dirty="0" err="1" smtClean="0"/>
              <a:t>leftLeg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Now play your world</a:t>
            </a:r>
          </a:p>
          <a:p>
            <a:pPr eaLnBrk="1" hangingPunct="1"/>
            <a:r>
              <a:rPr lang="en-US" dirty="0" smtClean="0"/>
              <a:t>Success!</a:t>
            </a:r>
          </a:p>
        </p:txBody>
      </p:sp>
      <p:pic>
        <p:nvPicPr>
          <p:cNvPr id="29700" name="Picture 7" descr="rename_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29000"/>
            <a:ext cx="28670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23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r>
              <a:rPr lang="en-US" dirty="0" smtClean="0"/>
              <a:t>How to remove an </a:t>
            </a:r>
            <a:r>
              <a:rPr lang="en-US" dirty="0" err="1" smtClean="0"/>
              <a:t>obj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To delete an object from your list:</a:t>
            </a:r>
          </a:p>
          <a:p>
            <a:pPr marL="514350" indent="-514350" eaLnBrk="1" hangingPunct="1">
              <a:buFont typeface="Arial" charset="0"/>
              <a:buAutoNum type="arabicParenR"/>
              <a:defRPr/>
            </a:pPr>
            <a:r>
              <a:rPr lang="en-US" dirty="0" smtClean="0"/>
              <a:t>Click on </a:t>
            </a:r>
            <a:r>
              <a:rPr lang="en-US" dirty="0" smtClean="0">
                <a:solidFill>
                  <a:srgbClr val="FF0000"/>
                </a:solidFill>
              </a:rPr>
              <a:t>world</a:t>
            </a:r>
            <a:r>
              <a:rPr lang="en-US" dirty="0" smtClean="0"/>
              <a:t> in the object tree</a:t>
            </a:r>
          </a:p>
          <a:p>
            <a:pPr marL="514350" indent="-514350" eaLnBrk="1" hangingPunct="1">
              <a:buFont typeface="Arial" charset="0"/>
              <a:buAutoNum type="arabicParenR"/>
              <a:defRPr/>
            </a:pPr>
            <a:r>
              <a:rPr lang="en-US" dirty="0" smtClean="0"/>
              <a:t>Go to the </a:t>
            </a:r>
            <a:r>
              <a:rPr lang="en-US" dirty="0" smtClean="0">
                <a:solidFill>
                  <a:srgbClr val="FF0000"/>
                </a:solidFill>
              </a:rPr>
              <a:t>“properties”</a:t>
            </a:r>
            <a:r>
              <a:rPr lang="en-US" dirty="0" smtClean="0"/>
              <a:t> tab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dirty="0" smtClean="0"/>
              <a:t>and click on the box beside </a:t>
            </a:r>
          </a:p>
          <a:p>
            <a:pPr marL="514350" indent="-514350" eaLnBrk="1" hangingPunct="1">
              <a:buFont typeface="Arial" charset="0"/>
              <a:buNone/>
              <a:defRPr/>
            </a:pPr>
            <a:r>
              <a:rPr lang="en-US" dirty="0" smtClean="0"/>
              <a:t>Characters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en-US" dirty="0" smtClean="0"/>
              <a:t>See the screenshot on the next slide for details.</a:t>
            </a:r>
          </a:p>
          <a:p>
            <a:pPr>
              <a:defRPr/>
            </a:pPr>
            <a:endParaRPr lang="en-US" dirty="0" smtClean="0"/>
          </a:p>
        </p:txBody>
      </p:sp>
      <p:pic>
        <p:nvPicPr>
          <p:cNvPr id="30724" name="Picture 3" descr="modifyList_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433887"/>
            <a:ext cx="320040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863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Deleting an object from your list</a:t>
            </a:r>
          </a:p>
        </p:txBody>
      </p:sp>
      <p:sp>
        <p:nvSpPr>
          <p:cNvPr id="31747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3) Click on the item that you want to delete and click “remove item”.</a:t>
            </a:r>
          </a:p>
        </p:txBody>
      </p:sp>
      <p:sp>
        <p:nvSpPr>
          <p:cNvPr id="31748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00200"/>
            <a:ext cx="364807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808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Recap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Lists are useful for having multiple characters perform the same set of actions.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</a:rPr>
              <a:t>For all together </a:t>
            </a:r>
            <a:r>
              <a:rPr lang="en-US" sz="2400" dirty="0" smtClean="0"/>
              <a:t>means everything in the list will perform at the same time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</a:rPr>
              <a:t>For all in order </a:t>
            </a:r>
            <a:r>
              <a:rPr lang="en-US" sz="2400" dirty="0" smtClean="0"/>
              <a:t>means everything in the list will happen one right after the other</a:t>
            </a:r>
          </a:p>
          <a:p>
            <a:pPr eaLnBrk="1" hangingPunct="1"/>
            <a:r>
              <a:rPr lang="en-US" sz="2400" dirty="0" smtClean="0"/>
              <a:t>To make the sub parts of an object move, use the function </a:t>
            </a:r>
            <a:r>
              <a:rPr lang="en-US" sz="2400" dirty="0" smtClean="0">
                <a:solidFill>
                  <a:srgbClr val="FF0000"/>
                </a:solidFill>
              </a:rPr>
              <a:t>part named key</a:t>
            </a:r>
            <a:r>
              <a:rPr lang="en-US" sz="2400" dirty="0" smtClean="0"/>
              <a:t>. But make sure all of the characters have the same parts labeled the same way</a:t>
            </a:r>
          </a:p>
          <a:p>
            <a:pPr eaLnBrk="1" hangingPunct="1"/>
            <a:r>
              <a:rPr lang="en-US" sz="2400" dirty="0" smtClean="0"/>
              <a:t>WARNING: Do not add too many objects to your list because  doing so will slow your world down significantly</a:t>
            </a:r>
          </a:p>
        </p:txBody>
      </p:sp>
    </p:spTree>
    <p:extLst>
      <p:ext uri="{BB962C8B-B14F-4D97-AF65-F5344CB8AC3E}">
        <p14:creationId xmlns:p14="http://schemas.microsoft.com/office/powerpoint/2010/main" val="34511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291</TotalTime>
  <Words>1216</Words>
  <Application>Microsoft Office PowerPoint</Application>
  <PresentationFormat>On-screen Show (4:3)</PresentationFormat>
  <Paragraphs>117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Opulent</vt:lpstr>
      <vt:lpstr>Lists Tutorial</vt:lpstr>
      <vt:lpstr>Loading the World</vt:lpstr>
      <vt:lpstr>Adding the Objects</vt:lpstr>
      <vt:lpstr>Part 1: Making a List</vt:lpstr>
      <vt:lpstr>PowerPoint Presentation</vt:lpstr>
      <vt:lpstr>Making a list (cont 1)</vt:lpstr>
      <vt:lpstr>PowerPoint Presentation</vt:lpstr>
      <vt:lpstr>Making a List cont(2)</vt:lpstr>
      <vt:lpstr>Part 2: Writing the method</vt:lpstr>
      <vt:lpstr>Writing the method (cont 1)</vt:lpstr>
      <vt:lpstr>Step 1: For all together</vt:lpstr>
      <vt:lpstr>For all together (cont 1)</vt:lpstr>
      <vt:lpstr>Step 2: For all in order</vt:lpstr>
      <vt:lpstr>For all in order (cont 1)</vt:lpstr>
      <vt:lpstr>For all in order (cont 2)</vt:lpstr>
      <vt:lpstr>Step 3: Object part named key</vt:lpstr>
      <vt:lpstr>Object part named key (cont 1)</vt:lpstr>
      <vt:lpstr>Object part named key (cont 3)</vt:lpstr>
      <vt:lpstr>For all in order (cont 1)</vt:lpstr>
      <vt:lpstr>For all in order (cont 2)</vt:lpstr>
      <vt:lpstr>For all in order (cont 3)</vt:lpstr>
      <vt:lpstr>The complete method</vt:lpstr>
      <vt:lpstr>Play your world now</vt:lpstr>
      <vt:lpstr>Step 4: Objects with different parts</vt:lpstr>
      <vt:lpstr>PowerPoint Presentation</vt:lpstr>
      <vt:lpstr>Warning</vt:lpstr>
      <vt:lpstr>Fixing the error</vt:lpstr>
      <vt:lpstr>Fixing the error (cont 1)</vt:lpstr>
      <vt:lpstr>How to remove an obj</vt:lpstr>
      <vt:lpstr>Deleting an object from your list</vt:lpstr>
      <vt:lpstr>Recap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Alice Data Structures</dc:title>
  <dc:creator>Elyse McManus</dc:creator>
  <cp:lastModifiedBy>Artemis group</cp:lastModifiedBy>
  <cp:revision>24</cp:revision>
  <dcterms:created xsi:type="dcterms:W3CDTF">2012-06-12T15:41:12Z</dcterms:created>
  <dcterms:modified xsi:type="dcterms:W3CDTF">2012-07-05T13:39:08Z</dcterms:modified>
</cp:coreProperties>
</file>